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5" r:id="rId1"/>
  </p:sldMasterIdLst>
  <p:sldIdLst>
    <p:sldId id="256" r:id="rId2"/>
    <p:sldId id="258" r:id="rId3"/>
    <p:sldId id="257" r:id="rId4"/>
    <p:sldId id="260" r:id="rId5"/>
    <p:sldId id="261" r:id="rId6"/>
    <p:sldId id="259" r:id="rId7"/>
    <p:sldId id="265" r:id="rId8"/>
    <p:sldId id="264" r:id="rId9"/>
    <p:sldId id="263" r:id="rId10"/>
    <p:sldId id="266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96" autoAdjust="0"/>
    <p:restoredTop sz="94660"/>
  </p:normalViewPr>
  <p:slideViewPr>
    <p:cSldViewPr>
      <p:cViewPr>
        <p:scale>
          <a:sx n="63" d="100"/>
          <a:sy n="63" d="100"/>
        </p:scale>
        <p:origin x="-123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44043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4044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71A290-284D-46D0-9CD1-279E4CE22D33}" type="datetimeFigureOut">
              <a:rPr lang="ru-RU"/>
              <a:pPr>
                <a:defRPr/>
              </a:pPr>
              <a:t>27.02.2025</a:t>
            </a:fld>
            <a:endParaRPr lang="ru-RU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FEBC44-5B3A-4BBD-B468-81E894D702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483C5C-C816-404A-A6AF-D84DD7ACFB94}" type="datetimeFigureOut">
              <a:rPr lang="ru-RU"/>
              <a:pPr>
                <a:defRPr/>
              </a:pPr>
              <a:t>27.02.2025</a:t>
            </a:fld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3BE87E-CAAB-407C-BB60-2529628818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BC3CA-488F-47EB-A0B0-F5A5F799676B}" type="datetimeFigureOut">
              <a:rPr lang="ru-RU"/>
              <a:pPr>
                <a:defRPr/>
              </a:pPr>
              <a:t>27.02.2025</a:t>
            </a:fld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98C359-E3FE-4937-B8F8-689DD02BB3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63E521-E394-4556-9398-CB200A56C85F}" type="datetimeFigureOut">
              <a:rPr lang="ru-RU"/>
              <a:pPr>
                <a:defRPr/>
              </a:pPr>
              <a:t>27.02.2025</a:t>
            </a:fld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9F8FF-8163-4FAB-90A5-F1B09A44A2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CA85F3-278E-4A9D-9146-5083058E731C}" type="datetimeFigureOut">
              <a:rPr lang="ru-RU"/>
              <a:pPr>
                <a:defRPr/>
              </a:pPr>
              <a:t>27.02.2025</a:t>
            </a:fld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DF5119-A50D-47E4-970C-ED2C8A3B75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065287-DABB-4C40-BD4E-E0E92FAC6A42}" type="datetimeFigureOut">
              <a:rPr lang="ru-RU"/>
              <a:pPr>
                <a:defRPr/>
              </a:pPr>
              <a:t>27.02.2025</a:t>
            </a:fld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91E30C-527A-4EDD-84E6-5439FE6A20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9FF7AF-DF56-423D-8905-DC52CEFD85A6}" type="datetimeFigureOut">
              <a:rPr lang="ru-RU"/>
              <a:pPr>
                <a:defRPr/>
              </a:pPr>
              <a:t>27.02.2025</a:t>
            </a:fld>
            <a:endParaRPr lang="ru-RU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C0A56F-5702-4C97-A3FA-0487ACC9BA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6F3404-43F6-4552-A7AD-1567010C4D2B}" type="datetimeFigureOut">
              <a:rPr lang="ru-RU"/>
              <a:pPr>
                <a:defRPr/>
              </a:pPr>
              <a:t>27.02.2025</a:t>
            </a:fld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3DB1D9-C5C2-49AC-9642-83A4D9BC25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5980C7-2D0C-4161-A19D-2935BEB49E0C}" type="datetimeFigureOut">
              <a:rPr lang="ru-RU"/>
              <a:pPr>
                <a:defRPr/>
              </a:pPr>
              <a:t>27.02.2025</a:t>
            </a:fld>
            <a:endParaRPr lang="ru-RU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2C71EF-F4B6-4951-AC34-9989C6E6E2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FD639D-BD6B-4573-AA52-CA030736DD98}" type="datetimeFigureOut">
              <a:rPr lang="ru-RU"/>
              <a:pPr>
                <a:defRPr/>
              </a:pPr>
              <a:t>27.02.2025</a:t>
            </a:fld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5193F9-8BBE-4A5B-BD93-9BAD680B8D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D96962-8BAE-4D53-84A1-B0B54FCC3C13}" type="datetimeFigureOut">
              <a:rPr lang="ru-RU"/>
              <a:pPr>
                <a:defRPr/>
              </a:pPr>
              <a:t>27.02.2025</a:t>
            </a:fld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CC3008-EDB8-4609-9B6A-F4E51318F9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43011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43013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43014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3017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fld id="{D4A0A652-522B-4103-A5CE-C8831C501CAA}" type="datetimeFigureOut">
              <a:rPr lang="ru-RU"/>
              <a:pPr>
                <a:defRPr/>
              </a:pPr>
              <a:t>27.02.2025</a:t>
            </a:fld>
            <a:endParaRPr lang="ru-RU"/>
          </a:p>
        </p:txBody>
      </p:sp>
      <p:sp>
        <p:nvSpPr>
          <p:cNvPr id="43018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3019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6CF25105-2432-4B37-98F8-3442375251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3020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6" r:id="rId2"/>
    <p:sldLayoutId id="2147483905" r:id="rId3"/>
    <p:sldLayoutId id="2147483904" r:id="rId4"/>
    <p:sldLayoutId id="2147483903" r:id="rId5"/>
    <p:sldLayoutId id="2147483902" r:id="rId6"/>
    <p:sldLayoutId id="2147483901" r:id="rId7"/>
    <p:sldLayoutId id="2147483900" r:id="rId8"/>
    <p:sldLayoutId id="2147483899" r:id="rId9"/>
    <p:sldLayoutId id="2147483898" r:id="rId10"/>
    <p:sldLayoutId id="2147483897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84213" y="2133600"/>
            <a:ext cx="7772400" cy="1470025"/>
          </a:xfrm>
        </p:spPr>
        <p:txBody>
          <a:bodyPr/>
          <a:lstStyle/>
          <a:p>
            <a:pPr algn="ctr" eaLnBrk="1" hangingPunct="1"/>
            <a:r>
              <a:rPr lang="ru-RU" sz="4800" b="1" dirty="0" smtClean="0"/>
              <a:t>Служба школьной медиации</a:t>
            </a:r>
          </a:p>
        </p:txBody>
      </p:sp>
      <p:sp>
        <p:nvSpPr>
          <p:cNvPr id="13314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5072063" y="5286375"/>
            <a:ext cx="3643312" cy="1071563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400" dirty="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60350"/>
            <a:ext cx="7772400" cy="1728788"/>
          </a:xfrm>
        </p:spPr>
        <p:txBody>
          <a:bodyPr/>
          <a:lstStyle/>
          <a:p>
            <a:pPr algn="ctr"/>
            <a:r>
              <a:rPr lang="ru-RU" b="1" dirty="0" smtClean="0"/>
              <a:t>Спасибо за внимание!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149725"/>
            <a:ext cx="7772400" cy="1981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b="1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b="1" dirty="0" smtClean="0"/>
              <a:t>"</a:t>
            </a:r>
            <a:r>
              <a:rPr lang="ru-RU" b="1" i="1" dirty="0" smtClean="0"/>
              <a:t>Поступай с другими так, 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b="1" i="1" dirty="0" smtClean="0"/>
              <a:t>                    как бы ты хотел,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b="1" i="1" dirty="0" smtClean="0"/>
              <a:t>                         чтобы поступали с тобой"</a:t>
            </a:r>
          </a:p>
        </p:txBody>
      </p:sp>
      <p:pic>
        <p:nvPicPr>
          <p:cNvPr id="25605" name="Picture 5" descr="handle-a-childs-naggi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39975" y="1844675"/>
            <a:ext cx="5364163" cy="26828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3800" b="1" smtClean="0"/>
              <a:t>Нормативные документы по медиации</a:t>
            </a:r>
          </a:p>
        </p:txBody>
      </p:sp>
      <p:sp>
        <p:nvSpPr>
          <p:cNvPr id="15362" name="Содержимое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1300" dirty="0" smtClean="0"/>
              <a:t> </a:t>
            </a:r>
            <a:r>
              <a:rPr lang="ru-RU" sz="1600" dirty="0" smtClean="0"/>
              <a:t>Национальная стратегия действий в интересах детей на 2012-2017 гг.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dirty="0" smtClean="0"/>
              <a:t> 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u="sng" dirty="0" smtClean="0"/>
              <a:t> </a:t>
            </a:r>
            <a:r>
              <a:rPr lang="ru-RU" sz="1600" dirty="0" smtClean="0"/>
              <a:t>ФЗ РФ от 27.07.2010 г. № 193-ФЗ «Об альтернативной процедуре урегулирования споров с участием посредника (процедура медиации)»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dirty="0" smtClean="0"/>
              <a:t> 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u="sng" dirty="0" smtClean="0"/>
              <a:t> </a:t>
            </a:r>
            <a:r>
              <a:rPr lang="ru-RU" sz="1600" dirty="0" smtClean="0"/>
              <a:t>Распоряжение Правительства РФ от 15.10.2012 г. № 1916-р, п.62, п.64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dirty="0" smtClean="0"/>
              <a:t> 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dirty="0" smtClean="0"/>
              <a:t> ФЗ РФ от 23.07.2013 г. № 233-ФЗ «О внесении изменения в статью 18 ФЗ «Об альтернативной процедуре урегулирования споров с участием посредника (процедуре медиации)»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dirty="0" smtClean="0"/>
              <a:t> 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u="sng" dirty="0" smtClean="0"/>
              <a:t> </a:t>
            </a:r>
            <a:r>
              <a:rPr lang="ru-RU" sz="1600" dirty="0" smtClean="0"/>
              <a:t>Методические рекомендации </a:t>
            </a:r>
            <a:r>
              <a:rPr lang="ru-RU" sz="1600" dirty="0" err="1" smtClean="0"/>
              <a:t>Минобрнауки</a:t>
            </a:r>
            <a:r>
              <a:rPr lang="ru-RU" sz="1600" dirty="0" smtClean="0"/>
              <a:t> от 18.11.2013 г.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dirty="0" smtClean="0"/>
              <a:t> 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dirty="0" smtClean="0"/>
              <a:t>ВК- 844/07 «Об организации служб школьной медиации в образовательных организациях»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dirty="0" smtClean="0"/>
              <a:t> 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dirty="0" smtClean="0"/>
              <a:t>Программа подготовки медиаторов (Постановление Правительства РФ от 3 декабря 2010 г. N 969 «О программе подготовки медиаторов», Приказ Министерства образования и науки Российской Федерации от 14 февраля 2011 г. N 187).</a:t>
            </a:r>
          </a:p>
          <a:p>
            <a:pPr eaLnBrk="1" hangingPunct="1">
              <a:lnSpc>
                <a:spcPct val="80000"/>
              </a:lnSpc>
            </a:pPr>
            <a:endParaRPr lang="ru-RU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3800" b="1" dirty="0" smtClean="0"/>
              <a:t>Документы Службы школьной медиации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idx="4294967295"/>
          </p:nvPr>
        </p:nvSpPr>
        <p:spPr>
          <a:xfrm>
            <a:off x="914400" y="1600200"/>
            <a:ext cx="7772400" cy="475775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600" dirty="0" smtClean="0"/>
              <a:t>Приказ о создании рабочей группы</a:t>
            </a:r>
          </a:p>
          <a:p>
            <a:pPr eaLnBrk="1" hangingPunct="1">
              <a:lnSpc>
                <a:spcPct val="80000"/>
              </a:lnSpc>
            </a:pPr>
            <a:r>
              <a:rPr lang="ru-RU" sz="2600" dirty="0" smtClean="0"/>
              <a:t>Приказ о создании Службы школьной медиации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600" dirty="0" smtClean="0"/>
              <a:t> </a:t>
            </a:r>
          </a:p>
          <a:p>
            <a:pPr eaLnBrk="1" hangingPunct="1">
              <a:lnSpc>
                <a:spcPct val="80000"/>
              </a:lnSpc>
            </a:pPr>
            <a:r>
              <a:rPr lang="ru-RU" sz="2600" dirty="0" smtClean="0"/>
              <a:t>Положение о Службе школьной медиации</a:t>
            </a:r>
          </a:p>
          <a:p>
            <a:pPr eaLnBrk="1" hangingPunct="1">
              <a:lnSpc>
                <a:spcPct val="80000"/>
              </a:lnSpc>
            </a:pPr>
            <a:r>
              <a:rPr lang="ru-RU" sz="2600" dirty="0" smtClean="0"/>
              <a:t>Программа развития СШМ (в т.ч.план работы службы школьной медиации на 3 года) </a:t>
            </a:r>
          </a:p>
          <a:p>
            <a:pPr eaLnBrk="1" hangingPunct="1">
              <a:lnSpc>
                <a:spcPct val="80000"/>
              </a:lnSpc>
            </a:pPr>
            <a:r>
              <a:rPr lang="ru-RU" sz="2600" dirty="0" smtClean="0"/>
              <a:t>Паспорт службы школьной медиации</a:t>
            </a:r>
          </a:p>
          <a:p>
            <a:pPr eaLnBrk="1" hangingPunct="1">
              <a:lnSpc>
                <a:spcPct val="80000"/>
              </a:lnSpc>
            </a:pPr>
            <a:r>
              <a:rPr lang="ru-RU" sz="2600" dirty="0" smtClean="0"/>
              <a:t>Журнал регистрации конфликтных ситуаций</a:t>
            </a:r>
          </a:p>
          <a:p>
            <a:pPr eaLnBrk="1" hangingPunct="1">
              <a:lnSpc>
                <a:spcPct val="80000"/>
              </a:lnSpc>
            </a:pPr>
            <a:r>
              <a:rPr lang="ru-RU" sz="2600" dirty="0" smtClean="0"/>
              <a:t>Примирительный договор</a:t>
            </a:r>
          </a:p>
          <a:p>
            <a:pPr eaLnBrk="1" hangingPunct="1">
              <a:lnSpc>
                <a:spcPct val="80000"/>
              </a:lnSpc>
            </a:pPr>
            <a:r>
              <a:rPr lang="ru-RU" sz="2600" dirty="0" smtClean="0"/>
              <a:t>Учетная (регистрационная) карточка</a:t>
            </a:r>
          </a:p>
          <a:p>
            <a:pPr eaLnBrk="1" hangingPunct="1">
              <a:lnSpc>
                <a:spcPct val="80000"/>
              </a:lnSpc>
            </a:pPr>
            <a:endParaRPr lang="ru-RU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3800" b="1" smtClean="0"/>
              <a:t>Если вы решили обратиться в СШМ</a:t>
            </a:r>
          </a:p>
        </p:txBody>
      </p:sp>
      <p:sp>
        <p:nvSpPr>
          <p:cNvPr id="16386" name="Содержимое 2"/>
          <p:cNvSpPr>
            <a:spLocks noGrp="1"/>
          </p:cNvSpPr>
          <p:nvPr>
            <p:ph idx="4294967295"/>
          </p:nvPr>
        </p:nvSpPr>
        <p:spPr>
          <a:xfrm>
            <a:off x="457200" y="1785926"/>
            <a:ext cx="8229600" cy="4500594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1800" i="1" dirty="0" smtClean="0"/>
              <a:t>СШМ получает информацию о случаях конфликтного характера.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800" i="1" dirty="0" smtClean="0"/>
              <a:t>       </a:t>
            </a:r>
            <a:r>
              <a:rPr lang="ru-RU" sz="2000" dirty="0" smtClean="0"/>
              <a:t>Записку с изложением своей проблемы отпустите в ящик (коробку) СШМ, которые находятся у классного руководителя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i="1" dirty="0" smtClean="0"/>
              <a:t>СШМ принимает решение о возможности примирительной программы.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800" i="1" dirty="0" smtClean="0"/>
              <a:t>      </a:t>
            </a:r>
            <a:r>
              <a:rPr lang="ru-RU" sz="2000" dirty="0" smtClean="0"/>
              <a:t>С каждым из участников встретится ведущий СШМ для обсуждения его отношения  к случившемуся и желания участвовать во встрече.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i="1" dirty="0" smtClean="0"/>
              <a:t>Служба примирения самостоятельно определяет сроки и этапы проведения программы в каждом отдельном случае.</a:t>
            </a:r>
            <a:r>
              <a:rPr lang="ru-RU" sz="2000" dirty="0" smtClean="0"/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000" dirty="0" smtClean="0"/>
              <a:t>      В случае добровольного согласия сторон, ведущий Службы проводит программу медиации (примирительную встречу)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i="1" dirty="0" smtClean="0"/>
              <a:t>Если в ходе программы медиации конфликтующие стороны пришли к соглашению, достигнутые результаты фиксируются в примирительном договоре или кейсе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2000" dirty="0" smtClean="0"/>
          </a:p>
          <a:p>
            <a:pPr eaLnBrk="1" hangingPunct="1">
              <a:lnSpc>
                <a:spcPct val="80000"/>
              </a:lnSpc>
            </a:pPr>
            <a:endParaRPr lang="ru-RU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 idx="4294967295"/>
          </p:nvPr>
        </p:nvSpPr>
        <p:spPr>
          <a:xfrm>
            <a:off x="827088" y="260350"/>
            <a:ext cx="7772400" cy="1143000"/>
          </a:xfrm>
        </p:spPr>
        <p:txBody>
          <a:bodyPr/>
          <a:lstStyle/>
          <a:p>
            <a:pPr algn="ctr" eaLnBrk="1" hangingPunct="1"/>
            <a:r>
              <a:rPr lang="ru-RU" sz="3800" b="1" smtClean="0"/>
              <a:t>Журнал регистрации случаев</a:t>
            </a:r>
          </a:p>
        </p:txBody>
      </p:sp>
      <p:graphicFrame>
        <p:nvGraphicFramePr>
          <p:cNvPr id="17514" name="Group 106"/>
          <p:cNvGraphicFramePr>
            <a:graphicFrameLocks noGrp="1"/>
          </p:cNvGraphicFramePr>
          <p:nvPr/>
        </p:nvGraphicFramePr>
        <p:xfrm>
          <a:off x="1258888" y="2276475"/>
          <a:ext cx="7273925" cy="2520951"/>
        </p:xfrm>
        <a:graphic>
          <a:graphicData uri="http://schemas.openxmlformats.org/drawingml/2006/table">
            <a:tbl>
              <a:tblPr/>
              <a:tblGrid>
                <a:gridCol w="414337"/>
                <a:gridCol w="714375"/>
                <a:gridCol w="942975"/>
                <a:gridCol w="1049338"/>
                <a:gridCol w="1754187"/>
                <a:gridCol w="1200150"/>
                <a:gridCol w="1198563"/>
              </a:tblGrid>
              <a:tr h="90011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п/п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Дата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Участники конфликта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Содержание конфликта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Подпись передавшего суть конфликта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Подпись принявшего заявление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07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Обидчик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Жертва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001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 idx="4294967295"/>
          </p:nvPr>
        </p:nvSpPr>
        <p:spPr>
          <a:xfrm>
            <a:off x="900113" y="260350"/>
            <a:ext cx="7772400" cy="1143000"/>
          </a:xfrm>
        </p:spPr>
        <p:txBody>
          <a:bodyPr/>
          <a:lstStyle/>
          <a:p>
            <a:pPr algn="ctr" eaLnBrk="1" hangingPunct="1"/>
            <a:r>
              <a:rPr lang="ru-RU" b="1" smtClean="0"/>
              <a:t>Регистрионная карточка</a:t>
            </a:r>
          </a:p>
        </p:txBody>
      </p:sp>
      <p:pic>
        <p:nvPicPr>
          <p:cNvPr id="19458" name="Содержимое 3"/>
          <p:cNvPicPr>
            <a:picLocks noGrp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428625" y="1214438"/>
            <a:ext cx="3571875" cy="5286375"/>
          </a:xfrm>
        </p:spPr>
      </p:pic>
      <p:graphicFrame>
        <p:nvGraphicFramePr>
          <p:cNvPr id="18460" name="Group 28"/>
          <p:cNvGraphicFramePr>
            <a:graphicFrameLocks noGrp="1"/>
          </p:cNvGraphicFramePr>
          <p:nvPr/>
        </p:nvGraphicFramePr>
        <p:xfrm>
          <a:off x="4071938" y="2214563"/>
          <a:ext cx="4676775" cy="1608138"/>
        </p:xfrm>
        <a:graphic>
          <a:graphicData uri="http://schemas.openxmlformats.org/drawingml/2006/table">
            <a:tbl>
              <a:tblPr/>
              <a:tblGrid>
                <a:gridCol w="1436687"/>
                <a:gridCol w="792163"/>
                <a:gridCol w="755650"/>
                <a:gridCol w="814387"/>
                <a:gridCol w="877888"/>
              </a:tblGrid>
              <a:tr h="1357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Содержание договора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Как изменились отношения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Поддержка со стороны окружения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Завершение программы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Примечание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0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479" name="Rectangle 1"/>
          <p:cNvSpPr>
            <a:spLocks noChangeArrowheads="1"/>
          </p:cNvSpPr>
          <p:nvPr/>
        </p:nvSpPr>
        <p:spPr bwMode="auto">
          <a:xfrm>
            <a:off x="0" y="0"/>
            <a:ext cx="200025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 sz="800"/>
          </a:p>
          <a:p>
            <a:pPr eaLnBrk="0" hangingPunct="0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 idx="4294967295"/>
          </p:nvPr>
        </p:nvSpPr>
        <p:spPr>
          <a:xfrm>
            <a:off x="900113" y="260350"/>
            <a:ext cx="7772400" cy="1143000"/>
          </a:xfrm>
        </p:spPr>
        <p:txBody>
          <a:bodyPr/>
          <a:lstStyle/>
          <a:p>
            <a:pPr algn="ctr" eaLnBrk="1" hangingPunct="1"/>
            <a:r>
              <a:rPr lang="ru-RU" b="1" smtClean="0"/>
              <a:t>Оформление Кейса</a:t>
            </a:r>
          </a:p>
        </p:txBody>
      </p:sp>
      <p:sp>
        <p:nvSpPr>
          <p:cNvPr id="20482" name="Содержимое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smtClean="0"/>
              <a:t>Кейс № ______</a:t>
            </a:r>
          </a:p>
          <a:p>
            <a:pPr algn="ctr" eaLnBrk="1" hangingPunct="1">
              <a:buFont typeface="Wingdings" pitchFamily="2" charset="2"/>
              <a:buNone/>
            </a:pPr>
            <a:endParaRPr lang="ru-RU" smtClean="0"/>
          </a:p>
          <a:p>
            <a:pPr eaLnBrk="1" hangingPunct="1"/>
            <a:r>
              <a:rPr lang="ru-RU" smtClean="0"/>
              <a:t>Источник информации</a:t>
            </a:r>
          </a:p>
          <a:p>
            <a:pPr eaLnBrk="1" hangingPunct="1"/>
            <a:r>
              <a:rPr lang="ru-RU" smtClean="0"/>
              <a:t>Ведущие</a:t>
            </a:r>
          </a:p>
          <a:p>
            <a:pPr eaLnBrk="1" hangingPunct="1"/>
            <a:r>
              <a:rPr lang="ru-RU" smtClean="0"/>
              <a:t>Описание ситуации</a:t>
            </a:r>
          </a:p>
          <a:p>
            <a:pPr eaLnBrk="1" hangingPunct="1"/>
            <a:r>
              <a:rPr lang="ru-RU" smtClean="0"/>
              <a:t>Ход и результат программы</a:t>
            </a:r>
          </a:p>
          <a:p>
            <a:pPr algn="ctr"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00063" y="-142875"/>
            <a:ext cx="8229600" cy="1214438"/>
          </a:xfrm>
        </p:spPr>
        <p:txBody>
          <a:bodyPr/>
          <a:lstStyle/>
          <a:p>
            <a:pPr algn="ctr" eaLnBrk="1" hangingPunct="1"/>
            <a:r>
              <a:rPr lang="ru-RU" b="1" smtClean="0"/>
              <a:t>Примирительный договор</a:t>
            </a:r>
          </a:p>
        </p:txBody>
      </p:sp>
      <p:sp>
        <p:nvSpPr>
          <p:cNvPr id="23554" name="Содержимое 2"/>
          <p:cNvSpPr>
            <a:spLocks noGrp="1"/>
          </p:cNvSpPr>
          <p:nvPr>
            <p:ph idx="4294967295"/>
          </p:nvPr>
        </p:nvSpPr>
        <p:spPr>
          <a:xfrm>
            <a:off x="539750" y="1125538"/>
            <a:ext cx="8318500" cy="5183187"/>
          </a:xfrm>
        </p:spPr>
        <p:txBody>
          <a:bodyPr/>
          <a:lstStyle/>
          <a:p>
            <a:pPr eaLnBrk="1" hangingPunct="1"/>
            <a:r>
              <a:rPr lang="ru-RU" sz="1000" smtClean="0"/>
              <a:t>Участники восстановительной программы (медиации, круга сообществ, школьной конференции, семейной конференции) в лице:</a:t>
            </a:r>
          </a:p>
          <a:p>
            <a:pPr eaLnBrk="1" hangingPunct="1"/>
            <a:r>
              <a:rPr lang="ru-RU" sz="1000" smtClean="0"/>
              <a:t>Руководителя:   __________________________________________________________________________________</a:t>
            </a:r>
          </a:p>
          <a:p>
            <a:pPr eaLnBrk="1" hangingPunct="1"/>
            <a:endParaRPr lang="ru-RU" sz="1000" smtClean="0"/>
          </a:p>
          <a:p>
            <a:pPr eaLnBrk="1" hangingPunct="1"/>
            <a:r>
              <a:rPr lang="ru-RU" sz="1000" smtClean="0"/>
              <a:t>Медиатора:        __________________________________________________________________________________</a:t>
            </a:r>
          </a:p>
          <a:p>
            <a:pPr eaLnBrk="1" hangingPunct="1">
              <a:buFont typeface="Wingdings" pitchFamily="2" charset="2"/>
              <a:buNone/>
            </a:pPr>
            <a:endParaRPr lang="ru-RU" sz="1000" smtClean="0"/>
          </a:p>
          <a:p>
            <a:pPr eaLnBrk="1" hangingPunct="1"/>
            <a:r>
              <a:rPr lang="ru-RU" sz="1000" smtClean="0"/>
              <a:t>провели личную встречу, на которой обсудили ситуацию,  состоящую в том, что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1000" b="1" smtClean="0"/>
              <a:t>	________________________________________________________________________________________________ </a:t>
            </a:r>
            <a:endParaRPr lang="ru-RU" sz="1000" smtClean="0"/>
          </a:p>
          <a:p>
            <a:pPr eaLnBrk="1" hangingPunct="1"/>
            <a:r>
              <a:rPr lang="ru-RU" sz="1000" smtClean="0"/>
              <a:t>и пришли к следующим выводам (договоренностям):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1000" smtClean="0"/>
              <a:t>          _________________________________________________________________________________________________</a:t>
            </a:r>
          </a:p>
          <a:p>
            <a:pPr eaLnBrk="1" hangingPunct="1"/>
            <a:r>
              <a:rPr lang="ru-RU" sz="1000" smtClean="0"/>
              <a:t>Проверять выполнение условий договора и уведомлять ведущих СШМ об их успешном завершении будет ведущий ________________________________________________________________________________________________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1000" smtClean="0"/>
              <a:t>(Ф.И.О. ведущего)</a:t>
            </a:r>
          </a:p>
          <a:p>
            <a:pPr eaLnBrk="1" hangingPunct="1"/>
            <a:r>
              <a:rPr lang="ru-RU" sz="1000" smtClean="0"/>
              <a:t>Чтобы в дальнейшем подобное не повторилось, мы договорились сделать следующее: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1000" b="1" smtClean="0"/>
              <a:t>           ________________________________________________________________________________________________</a:t>
            </a:r>
            <a:endParaRPr lang="ru-RU" sz="1000" smtClean="0"/>
          </a:p>
          <a:p>
            <a:pPr eaLnBrk="1" hangingPunct="1"/>
            <a:r>
              <a:rPr lang="ru-RU" sz="1000" smtClean="0"/>
              <a:t>Мы понимаем, что копия данного договора может быть передана администрации школы и другим заинтересованным в решении ситуации лицам (КДНиЗП, инспектору по делам несовершеннолетним). При этом происходящее на встрече медиаторы никому сообщать не будут. Если это соглашение не сработает, и у нас останутся проблемы, то мы согласны вернуться на повторную программу медиации.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1000" smtClean="0"/>
              <a:t>Фамилии, имена и подписи участников: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1000" smtClean="0"/>
              <a:t>Куратор     _______________________________                                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1000" smtClean="0"/>
              <a:t>                           (Ф.И.О.куратора)                                                         (подпись)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1000" smtClean="0"/>
              <a:t>Медиаторы    _____________________________                               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1000" smtClean="0"/>
              <a:t>                                       (Ф.И.О. медиатора)                                           (подпись)                                     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1000" smtClean="0"/>
              <a:t>Участники конфликта: ____________________                                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1000" smtClean="0"/>
              <a:t>                                              (Ф.И.О. участника)                                     (подпись)                           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1000" smtClean="0"/>
              <a:t>«_______»________________20____г.</a:t>
            </a:r>
            <a:r>
              <a:rPr lang="ru-RU" sz="1000" b="1" smtClean="0"/>
              <a:t> </a:t>
            </a:r>
            <a:endParaRPr lang="ru-RU" sz="1000" smtClean="0"/>
          </a:p>
          <a:p>
            <a:pPr eaLnBrk="1" hangingPunct="1"/>
            <a:endParaRPr lang="ru-RU" sz="1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900113" y="260350"/>
            <a:ext cx="7772400" cy="954072"/>
          </a:xfrm>
        </p:spPr>
        <p:txBody>
          <a:bodyPr/>
          <a:lstStyle/>
          <a:p>
            <a:pPr algn="ctr" eaLnBrk="1" hangingPunct="1"/>
            <a:r>
              <a:rPr lang="ru-RU" b="1" smtClean="0"/>
              <a:t>Кадровое обеспечение</a:t>
            </a:r>
          </a:p>
        </p:txBody>
      </p:sp>
      <p:graphicFrame>
        <p:nvGraphicFramePr>
          <p:cNvPr id="21554" name="Group 50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134773071"/>
              </p:ext>
            </p:extLst>
          </p:nvPr>
        </p:nvGraphicFramePr>
        <p:xfrm>
          <a:off x="838200" y="1714487"/>
          <a:ext cx="7805765" cy="4794266"/>
        </p:xfrm>
        <a:graphic>
          <a:graphicData uri="http://schemas.openxmlformats.org/drawingml/2006/table">
            <a:tbl>
              <a:tblPr/>
              <a:tblGrid>
                <a:gridCol w="500948"/>
                <a:gridCol w="1572106"/>
                <a:gridCol w="2981525"/>
                <a:gridCol w="2751186"/>
              </a:tblGrid>
              <a:tr h="670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№ </a:t>
                      </a:r>
                      <a:r>
                        <a:rPr kumimoji="0" lang="ru-RU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/</a:t>
                      </a:r>
                      <a:r>
                        <a:rPr kumimoji="0" lang="ru-RU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Должность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в СШМ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ФИО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Основная должность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в школе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9513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Руководитель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(куратор)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Бориева М.Х.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Зам. директора по ВР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883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Медиаторы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Кодзокова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А.Ф.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педагог-психолог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867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советник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670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Бориева Р.Х.</a:t>
                      </a:r>
                      <a:endParaRPr lang="ru-RU" dirty="0"/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учитель 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истории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6690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670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Учащиеся – члены СШМ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Керимова Э.</a:t>
                      </a:r>
                      <a:endParaRPr lang="ru-RU" dirty="0"/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Ученица  11 класса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867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553</TotalTime>
  <Words>235</Words>
  <Application>Microsoft Office PowerPoint</Application>
  <PresentationFormat>Экран (4:3)</PresentationFormat>
  <Paragraphs>107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Layers</vt:lpstr>
      <vt:lpstr>Служба школьной медиации</vt:lpstr>
      <vt:lpstr>Нормативные документы по медиации</vt:lpstr>
      <vt:lpstr>Документы Службы школьной медиации</vt:lpstr>
      <vt:lpstr>Если вы решили обратиться в СШМ</vt:lpstr>
      <vt:lpstr>Журнал регистрации случаев</vt:lpstr>
      <vt:lpstr>Регистрионная карточка</vt:lpstr>
      <vt:lpstr>Оформление Кейса</vt:lpstr>
      <vt:lpstr>Примирительный договор</vt:lpstr>
      <vt:lpstr>Кадровое обеспечение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Служба школьной медиации</dc:title>
  <cp:lastModifiedBy>1</cp:lastModifiedBy>
  <cp:revision>40</cp:revision>
  <dcterms:modified xsi:type="dcterms:W3CDTF">2025-02-27T19:23:37Z</dcterms:modified>
</cp:coreProperties>
</file>